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58" r:id="rId2"/>
    <p:sldId id="260" r:id="rId3"/>
    <p:sldId id="263" r:id="rId4"/>
    <p:sldId id="264" r:id="rId5"/>
    <p:sldId id="261" r:id="rId6"/>
    <p:sldId id="291" r:id="rId7"/>
    <p:sldId id="304" r:id="rId8"/>
    <p:sldId id="321" r:id="rId9"/>
    <p:sldId id="272" r:id="rId10"/>
    <p:sldId id="315" r:id="rId11"/>
    <p:sldId id="314" r:id="rId12"/>
    <p:sldId id="270" r:id="rId13"/>
    <p:sldId id="271" r:id="rId14"/>
    <p:sldId id="317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302" r:id="rId23"/>
    <p:sldId id="308" r:id="rId24"/>
    <p:sldId id="297" r:id="rId25"/>
    <p:sldId id="265" r:id="rId26"/>
    <p:sldId id="313" r:id="rId27"/>
    <p:sldId id="323" r:id="rId28"/>
    <p:sldId id="296" r:id="rId29"/>
    <p:sldId id="266" r:id="rId30"/>
    <p:sldId id="325" r:id="rId31"/>
    <p:sldId id="324" r:id="rId32"/>
    <p:sldId id="326" r:id="rId33"/>
    <p:sldId id="327" r:id="rId34"/>
    <p:sldId id="328" r:id="rId35"/>
    <p:sldId id="322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3948-FAED-4ADD-AC26-ECE3B08A807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AA93-5938-4BF0-B56A-8BDC946D4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3466-5E52-49CB-A351-3421082C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883634-638D-4554-81BE-8BB28BDDD3A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?mailru=1&amp;q=http://navara.time-out.ru" TargetMode="External"/><Relationship Id="rId2" Type="http://schemas.openxmlformats.org/officeDocument/2006/relationships/hyperlink" Target="http://culture.mchs.gov.ru/testin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tivogas.ru/gal/pic/224.html" TargetMode="External"/><Relationship Id="rId5" Type="http://schemas.openxmlformats.org/officeDocument/2006/relationships/hyperlink" Target="http://images.yandex.ru/yandsearch?stype=image&amp;lr=47&amp;source=psearch&amp;text=http://www.technoavia.ru" TargetMode="External"/><Relationship Id="rId4" Type="http://schemas.openxmlformats.org/officeDocument/2006/relationships/hyperlink" Target="http://www.spas-extreme.ru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94388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Тема  Урока  8класс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80639228-643b-4801-bfa4-b49444d5d0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785926"/>
            <a:ext cx="5191148" cy="3361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714884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физической культуры и ОБЖ  МОУ </a:t>
            </a:r>
            <a:r>
              <a:rPr lang="en-US" sz="2000" dirty="0" smtClean="0"/>
              <a:t>“</a:t>
            </a:r>
            <a:r>
              <a:rPr lang="ru-RU" sz="2000" dirty="0" smtClean="0"/>
              <a:t>СОШ </a:t>
            </a:r>
            <a:r>
              <a:rPr lang="ru-RU" sz="2000" dirty="0" err="1" smtClean="0"/>
              <a:t>п.Первоцелинный</a:t>
            </a:r>
            <a:r>
              <a:rPr lang="en-US" sz="2000" dirty="0" smtClean="0"/>
              <a:t>” </a:t>
            </a:r>
            <a:r>
              <a:rPr lang="ru-RU" sz="2000" dirty="0" err="1" smtClean="0"/>
              <a:t>Косынов</a:t>
            </a:r>
            <a:r>
              <a:rPr lang="ru-RU" sz="2000" dirty="0" smtClean="0"/>
              <a:t> Виктор Викторович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357430"/>
            <a:ext cx="3463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Обеспечение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химической защиты населения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противогаза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1357313"/>
            <a:ext cx="4214812" cy="476885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1- лицевая  часть  </a:t>
            </a:r>
          </a:p>
          <a:p>
            <a:r>
              <a:rPr lang="ru-RU" sz="2000" dirty="0" smtClean="0"/>
              <a:t>2 - фильтрующе-поглощающая  коробка</a:t>
            </a:r>
          </a:p>
          <a:p>
            <a:r>
              <a:rPr lang="ru-RU" sz="2000" dirty="0" smtClean="0"/>
              <a:t>3 - трикотажный  чехол  </a:t>
            </a:r>
          </a:p>
          <a:p>
            <a:r>
              <a:rPr lang="ru-RU" sz="2000" dirty="0" smtClean="0"/>
              <a:t>4- узел  клапана  вдоха </a:t>
            </a:r>
          </a:p>
          <a:p>
            <a:r>
              <a:rPr lang="ru-RU" sz="2000" dirty="0" smtClean="0"/>
              <a:t>5 - мембрана  </a:t>
            </a:r>
          </a:p>
          <a:p>
            <a:r>
              <a:rPr lang="ru-RU" sz="2000" dirty="0" smtClean="0"/>
              <a:t>6 -узел  клапана  выдоха  </a:t>
            </a:r>
          </a:p>
          <a:p>
            <a:r>
              <a:rPr lang="ru-RU" sz="2000" dirty="0" smtClean="0"/>
              <a:t>7 - обтюратор  </a:t>
            </a:r>
          </a:p>
          <a:p>
            <a:r>
              <a:rPr lang="ru-RU" sz="2000" dirty="0" smtClean="0"/>
              <a:t>8 - наголовник  </a:t>
            </a:r>
          </a:p>
          <a:p>
            <a:r>
              <a:rPr lang="ru-RU" sz="2000" dirty="0" smtClean="0"/>
              <a:t>9 - лобная  лямка  </a:t>
            </a:r>
          </a:p>
          <a:p>
            <a:r>
              <a:rPr lang="ru-RU" sz="2000" dirty="0" smtClean="0"/>
              <a:t>10 - височные  лямки  </a:t>
            </a:r>
          </a:p>
          <a:p>
            <a:r>
              <a:rPr lang="ru-RU" sz="2000" dirty="0" smtClean="0"/>
              <a:t>11 - щечные  лямки  </a:t>
            </a:r>
          </a:p>
          <a:p>
            <a:r>
              <a:rPr lang="ru-RU" sz="2000" dirty="0" smtClean="0"/>
              <a:t>12 - пряжки  </a:t>
            </a:r>
          </a:p>
          <a:p>
            <a:r>
              <a:rPr lang="ru-RU" sz="2000" dirty="0" smtClean="0"/>
              <a:t>13 - сумка      </a:t>
            </a:r>
            <a:r>
              <a:rPr lang="ru-RU" dirty="0" smtClean="0"/>
              <a:t>       </a:t>
            </a:r>
          </a:p>
          <a:p>
            <a:endParaRPr lang="ru-RU" dirty="0" smtClean="0"/>
          </a:p>
        </p:txBody>
      </p:sp>
      <p:pic>
        <p:nvPicPr>
          <p:cNvPr id="33796" name="Рисунок 4" descr="http://fio.novgorod.ru/projects/Project1388/images/gp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3786188" cy="4981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Подбор размера ГП-5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286000"/>
            <a:ext cx="1928812" cy="3055938"/>
          </a:xfrm>
        </p:spPr>
      </p:pic>
      <p:sp>
        <p:nvSpPr>
          <p:cNvPr id="8" name="TextBox 7"/>
          <p:cNvSpPr txBox="1"/>
          <p:nvPr/>
        </p:nvSpPr>
        <p:spPr>
          <a:xfrm>
            <a:off x="2143125" y="1785938"/>
            <a:ext cx="56800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1. Измерь вертикальный охват головы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63" y="2786063"/>
            <a:ext cx="63531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Сравни измерение с данными в таблице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71750" y="3429000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Величина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измерения (см)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Требуемый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размер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шлем-маски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63,5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63,5 до 65,5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66 до 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68,5 до 70,5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71,0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Выгнутая вправо стрелка 11"/>
          <p:cNvSpPr/>
          <p:nvPr/>
        </p:nvSpPr>
        <p:spPr>
          <a:xfrm>
            <a:off x="8572500" y="2071688"/>
            <a:ext cx="357188" cy="1000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071538" y="357166"/>
            <a:ext cx="8497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Защитные свойства противогазов</a:t>
            </a:r>
          </a:p>
        </p:txBody>
      </p:sp>
      <p:graphicFrame>
        <p:nvGraphicFramePr>
          <p:cNvPr id="184420" name="Group 100"/>
          <p:cNvGraphicFramePr>
            <a:graphicFrameLocks noGrp="1"/>
          </p:cNvGraphicFramePr>
          <p:nvPr/>
        </p:nvGraphicFramePr>
        <p:xfrm>
          <a:off x="250825" y="1412875"/>
          <a:ext cx="8642350" cy="4656456"/>
        </p:xfrm>
        <a:graphic>
          <a:graphicData uri="http://schemas.openxmlformats.org/drawingml/2006/table">
            <a:tbl>
              <a:tblPr/>
              <a:tblGrid>
                <a:gridCol w="1944688"/>
                <a:gridCol w="1223962"/>
                <a:gridCol w="1439863"/>
                <a:gridCol w="1512887"/>
                <a:gridCol w="1512888"/>
                <a:gridCol w="1008062"/>
              </a:tblGrid>
              <a:tr h="1204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АХОВ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Концентрация, мг/л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 защитного действия,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Без ДПГ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ДПГ-1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ДПГ-3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ПЗУ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Аммиак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Хлор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Окись углерода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Респираторы </a:t>
            </a:r>
            <a:r>
              <a:rPr lang="ru-RU" sz="3200" b="1" dirty="0"/>
              <a:t>(</a:t>
            </a:r>
            <a:r>
              <a:rPr lang="ru-RU" sz="3200" b="1" dirty="0" err="1"/>
              <a:t>противопылевые</a:t>
            </a:r>
            <a:r>
              <a:rPr lang="ru-RU" sz="3000" b="1" dirty="0"/>
              <a:t>)</a:t>
            </a:r>
          </a:p>
        </p:txBody>
      </p:sp>
      <p:pic>
        <p:nvPicPr>
          <p:cNvPr id="9219" name="Picture 3" descr="Респиратор У-2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4572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716463" y="836613"/>
            <a:ext cx="201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</a:rPr>
              <a:t>Р-2, У-2К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716463" y="1169988"/>
            <a:ext cx="417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222" name="Picture 9" descr="У-2К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9FE"/>
              </a:clrFrom>
              <a:clrTo>
                <a:srgbClr val="F8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4932363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ВМП</a:t>
            </a:r>
            <a:endParaRPr lang="ru-RU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214282" y="4857760"/>
            <a:ext cx="8715404" cy="2285992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</a:t>
            </a:r>
            <a:r>
              <a:rPr lang="ru-RU" sz="2400" dirty="0" smtClean="0"/>
              <a:t>На кусок марли  кладут слой ваты , затем марлю (а) сгибают с обеих сторон, закрывая вату; концы марли подрезают так, чтобы образовалось две пары завязок (б). Готовую повязку накладывают на нос и рот, верхняя пара завязок крепится на затылке за ушами, нижняя — на темени (в).</a:t>
            </a:r>
          </a:p>
          <a:p>
            <a:pPr algn="just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1988" name="Рисунок 4" descr="http://medarticle.moslek.ru/images/10209.jpg"/>
          <p:cNvPicPr>
            <a:picLocks noChangeAspect="1" noChangeArrowheads="1"/>
          </p:cNvPicPr>
          <p:nvPr/>
        </p:nvPicPr>
        <p:blipFill>
          <a:blip r:embed="rId3"/>
          <a:srcRect l="3409" t="5090" b="4977"/>
          <a:stretch>
            <a:fillRect/>
          </a:stretch>
        </p:blipFill>
        <p:spPr bwMode="auto">
          <a:xfrm>
            <a:off x="3071812" y="1071546"/>
            <a:ext cx="6072188" cy="35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1000108"/>
            <a:ext cx="2857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защиты от хлора ВМП смочите 2-5%-ном растворе пищевой соды, от аммиака 2%-ном растворе лимонной или уксусной кислоты.</a:t>
            </a:r>
            <a:endParaRPr lang="ru-RU" sz="2400" dirty="0"/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Это интересно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 2003 г. В полном объёме было обеспечено С.И.З. население, проживающее и работающее в зонах объектов по хранению и уничтожению химического оружия (п. Горный Саратовской обл.).Средства индивидуальной защиты населения были выданы для личного хранения.</a:t>
            </a:r>
          </a:p>
        </p:txBody>
      </p:sp>
      <p:pic>
        <p:nvPicPr>
          <p:cNvPr id="4" name="Рисунок 3" descr="gp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357694"/>
            <a:ext cx="3643338" cy="2500306"/>
          </a:xfrm>
          <a:prstGeom prst="rect">
            <a:avLst/>
          </a:prstGeom>
        </p:spPr>
      </p:pic>
      <p:pic>
        <p:nvPicPr>
          <p:cNvPr id="5" name="Рисунок 4" descr="_________________________________________________________________________________________________________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357694"/>
            <a:ext cx="4413504" cy="2500306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27088" y="476250"/>
            <a:ext cx="7696200" cy="685800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0066"/>
                </a:solidFill>
              </a:rPr>
              <a:t>Средства защиты кожи</a:t>
            </a:r>
            <a:r>
              <a:rPr lang="ru-RU" sz="3600" b="1"/>
              <a:t>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95288" y="2205038"/>
            <a:ext cx="4032250" cy="1095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 Специальные (табельные)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076825" y="2205038"/>
            <a:ext cx="3600450" cy="1095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Подручные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(простейшие)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23850" y="4581525"/>
            <a:ext cx="3960813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66"/>
                </a:solidFill>
              </a:rPr>
              <a:t>Изолирующие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924300" y="5734050"/>
            <a:ext cx="4535488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66"/>
                </a:solidFill>
              </a:rPr>
              <a:t>Фильтрующие</a:t>
            </a: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2339975" y="3284538"/>
            <a:ext cx="4824413" cy="2449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2339975" y="3284538"/>
            <a:ext cx="0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2411413" y="1125538"/>
            <a:ext cx="2160587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4572000" y="1125538"/>
            <a:ext cx="230505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7" grpId="0" animBg="1"/>
      <p:bldP spid="27658" grpId="0" animBg="1"/>
      <p:bldP spid="27659" grpId="0" animBg="1"/>
      <p:bldP spid="27660" grpId="0" animBg="1"/>
      <p:bldP spid="27670" grpId="0" animBg="1"/>
      <p:bldP spid="27671" grpId="0" animBg="1"/>
      <p:bldP spid="27672" grpId="0" animBg="1"/>
      <p:bldP spid="276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З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003800" y="260350"/>
            <a:ext cx="4140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 dirty="0">
                <a:solidFill>
                  <a:srgbClr val="FF0066"/>
                </a:solidFill>
              </a:rPr>
              <a:t>С З К</a:t>
            </a:r>
            <a:r>
              <a:rPr lang="ru-RU" sz="2600" b="1" dirty="0">
                <a:solidFill>
                  <a:srgbClr val="FF006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3400" b="1" dirty="0">
                <a:solidFill>
                  <a:srgbClr val="0000FF"/>
                </a:solidFill>
              </a:rPr>
              <a:t>изолирующие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795963" y="2565400"/>
            <a:ext cx="259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/>
              <a:t>ОЗК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Л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3744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211638" y="620713"/>
            <a:ext cx="468153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200" b="1">
                <a:solidFill>
                  <a:srgbClr val="FF0066"/>
                </a:solidFill>
              </a:rPr>
              <a:t>СЗК</a:t>
            </a:r>
            <a:r>
              <a:rPr lang="ru-RU" sz="6200" b="1"/>
              <a:t> </a:t>
            </a:r>
          </a:p>
          <a:p>
            <a:pPr>
              <a:spcBef>
                <a:spcPct val="50000"/>
              </a:spcBef>
            </a:pPr>
            <a:r>
              <a:rPr lang="ru-RU" sz="3800" b="1">
                <a:solidFill>
                  <a:srgbClr val="0000FF"/>
                </a:solidFill>
              </a:rPr>
              <a:t>изолирующие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580063" y="2924175"/>
            <a:ext cx="20875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/>
              <a:t>Л-1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4427538" y="333375"/>
            <a:ext cx="446563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rgbClr val="FF0066"/>
                </a:solidFill>
              </a:rPr>
              <a:t>СЗК 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</a:rPr>
              <a:t>фильтрующие</a:t>
            </a:r>
          </a:p>
        </p:txBody>
      </p:sp>
      <p:pic>
        <p:nvPicPr>
          <p:cNvPr id="206853" name="Picture 5" descr="Комплект ВС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3671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4427538" y="3716338"/>
            <a:ext cx="44656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ВСО- </a:t>
            </a:r>
            <a:r>
              <a:rPr lang="ru-RU" sz="2800" b="1" dirty="0"/>
              <a:t>комплект вентилируемой специальной одежды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 урока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2571744"/>
            <a:ext cx="7186642" cy="370729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1.Создать условия для формирования представлений учащихся о способах защиты населения от химических аварий.                                  2.Познакомить учащихся с общими мероприятиями проводимыми в стране и регионе для защиты населения от химических аварий.</a:t>
            </a:r>
            <a:endParaRPr lang="ru-RU" sz="3200" dirty="0"/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35150" y="0"/>
            <a:ext cx="576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СЗК фильтрующего типа</a:t>
            </a:r>
          </a:p>
        </p:txBody>
      </p:sp>
      <p:pic>
        <p:nvPicPr>
          <p:cNvPr id="207875" name="Picture 3" descr="ФЗО-МП, ФЗО-МП-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341438"/>
            <a:ext cx="1371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6" name="Picture 4" descr="КЗВ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0713"/>
            <a:ext cx="16938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7" name="Picture 5" descr="Комплект ВС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133600"/>
            <a:ext cx="1377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8" name="Picture 6" descr="ПЗО-1, ПЗО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3775" y="2997200"/>
            <a:ext cx="14811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179388" y="3500438"/>
            <a:ext cx="19446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ru-RU" b="1" dirty="0"/>
              <a:t>КЗВУ </a:t>
            </a:r>
          </a:p>
          <a:p>
            <a:r>
              <a:rPr lang="ru-RU" sz="1400" b="1" dirty="0"/>
              <a:t>(костюм защитный водонепроницаемый универсальный)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2700338" y="4221163"/>
            <a:ext cx="187166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ФЗО-МП, ФЗО-МП-А</a:t>
            </a:r>
            <a:r>
              <a:rPr lang="ru-RU" dirty="0"/>
              <a:t> </a:t>
            </a:r>
            <a:r>
              <a:rPr lang="ru-RU" sz="1400" b="1" dirty="0"/>
              <a:t>(комплект фильтрующей защитной одежды)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4643438" y="5013325"/>
            <a:ext cx="23764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ВСО </a:t>
            </a:r>
          </a:p>
          <a:p>
            <a:r>
              <a:rPr lang="ru-RU" sz="1400" b="1" dirty="0"/>
              <a:t>(комплект вентилируемой специальной одежды)</a:t>
            </a: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7127875" y="5876925"/>
            <a:ext cx="20161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ПЗО-1, ПЗО-2</a:t>
            </a:r>
            <a:r>
              <a:rPr lang="ru-RU" dirty="0"/>
              <a:t> </a:t>
            </a:r>
            <a:r>
              <a:rPr lang="ru-RU" sz="1400" b="1" dirty="0"/>
              <a:t>(комплект одежды пылезащитной)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Запомни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предметов бытовой одежды наиболее пригодны для защиты кожи плащи и накидки из прорезиненной ткани, покрытой хлорвиниловой плёнкой. Для защиты ног можно использовать резиновые сапоги, резиновые боты и галоши .</a:t>
            </a:r>
          </a:p>
        </p:txBody>
      </p:sp>
    </p:spTree>
  </p:cSld>
  <p:clrMapOvr>
    <a:masterClrMapping/>
  </p:clrMapOvr>
  <p:transition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642938"/>
            <a:ext cx="87868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Защитные сооружения гражданской обороны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1143000"/>
            <a:ext cx="2143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Убежища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1714488"/>
            <a:ext cx="828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По вместительности убежища подразделяются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2214554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Малые – до 600ч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282" y="2643182"/>
            <a:ext cx="778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Средние – от 600 до 2000ч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3071813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Большие – свыше 2000ч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62" y="3571876"/>
            <a:ext cx="707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По месту расположения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282" y="4071942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Встроенные и отдельно стоящие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24" y="4786322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По времени возведения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282" y="5357826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Построенные заблаговременно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282" y="5857892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Быстровозводимые</a:t>
            </a:r>
          </a:p>
        </p:txBody>
      </p:sp>
    </p:spTree>
  </p:cSld>
  <p:clrMapOvr>
    <a:masterClrMapping/>
  </p:clrMapOvr>
  <p:transition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s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539750"/>
            <a:ext cx="8128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6357937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Способы эвакуации населения </a:t>
            </a:r>
          </a:p>
        </p:txBody>
      </p:sp>
      <p:pic>
        <p:nvPicPr>
          <p:cNvPr id="4" name="Содержимое 3" descr="1275086278_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428750"/>
            <a:ext cx="4214813" cy="242887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14287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Пеший порядок</a:t>
            </a:r>
          </a:p>
        </p:txBody>
      </p:sp>
      <p:pic>
        <p:nvPicPr>
          <p:cNvPr id="7" name="Рисунок 6" descr="evakuats_avt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50"/>
            <a:ext cx="43354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57884" y="1500174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Автотранспортом</a:t>
            </a:r>
          </a:p>
        </p:txBody>
      </p:sp>
      <p:pic>
        <p:nvPicPr>
          <p:cNvPr id="9" name="Рисунок 8" descr="Lain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25"/>
            <a:ext cx="4214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25" y="4071938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Морским, речным транспортом</a:t>
            </a:r>
          </a:p>
        </p:txBody>
      </p:sp>
      <p:pic>
        <p:nvPicPr>
          <p:cNvPr id="11" name="Рисунок 10" descr="0_89771_558758c7_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71938"/>
            <a:ext cx="4357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75" y="414337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Воздушным транспортом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4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4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4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6" grpId="0"/>
      <p:bldP spid="8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Правила поведения при авариях с выбросом АХОВ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Включить радио или телевизор прослушать информацию и рекомендации</a:t>
            </a:r>
          </a:p>
          <a:p>
            <a:r>
              <a:rPr lang="ru-RU" sz="2800" b="1" dirty="0" smtClean="0"/>
              <a:t>Надеть средства защиты органов дыхания и кожи</a:t>
            </a:r>
          </a:p>
          <a:p>
            <a:r>
              <a:rPr lang="ru-RU" sz="2800" b="1" dirty="0" smtClean="0"/>
              <a:t>Закрыть окна и форточки</a:t>
            </a:r>
          </a:p>
          <a:p>
            <a:r>
              <a:rPr lang="ru-RU" sz="2800" b="1" dirty="0" smtClean="0"/>
              <a:t>Отключить газ, электричество</a:t>
            </a:r>
          </a:p>
          <a:p>
            <a:r>
              <a:rPr lang="ru-RU" sz="2800" b="1" dirty="0" smtClean="0"/>
              <a:t>Взять необходимые вещи и документы</a:t>
            </a:r>
          </a:p>
          <a:p>
            <a:r>
              <a:rPr lang="ru-RU" sz="2800" b="1" dirty="0" smtClean="0"/>
              <a:t>Взять питание ( 3-х дневной запас)</a:t>
            </a:r>
          </a:p>
          <a:p>
            <a:r>
              <a:rPr lang="ru-RU" sz="2800" b="1" dirty="0" smtClean="0"/>
              <a:t>Укройтесь в ближайшем укрытие или покиньте район аварии</a:t>
            </a:r>
          </a:p>
          <a:p>
            <a:endParaRPr lang="ru-RU" sz="2800" b="1" dirty="0" smtClean="0"/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697038"/>
            <a:ext cx="2286000" cy="1809750"/>
          </a:xfrm>
          <a:noFill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419475" y="1700213"/>
            <a:ext cx="2266950" cy="1817687"/>
          </a:xfrm>
          <a:noFill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924675" y="1700213"/>
            <a:ext cx="2219325" cy="1790700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5288" y="1628775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8964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819900" y="4822825"/>
            <a:ext cx="2286000" cy="1828800"/>
          </a:xfr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4868863"/>
            <a:ext cx="2276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600" y="4843463"/>
            <a:ext cx="22955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484438" y="25654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724525" y="2565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7740650" y="37163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795963" y="5411788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2484438" y="5445125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50825" y="3716338"/>
            <a:ext cx="54737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 </a:t>
            </a:r>
            <a:r>
              <a:rPr lang="ru-RU" sz="2000" b="1" dirty="0">
                <a:latin typeface="Verdana" pitchFamily="34" charset="0"/>
              </a:rPr>
              <a:t>Так я действовал при эвакуации!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763713" y="4365625"/>
            <a:ext cx="56165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 </a:t>
            </a:r>
            <a:r>
              <a:rPr lang="ru-RU" sz="2000" b="1" dirty="0">
                <a:latin typeface="Verdana" pitchFamily="34" charset="0"/>
              </a:rPr>
              <a:t>А как бы действовал ты? Расскажи!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58750" y="196850"/>
            <a:ext cx="79950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Действовать по сигналу оповещения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буду так:</a:t>
            </a:r>
          </a:p>
        </p:txBody>
      </p:sp>
      <p:sp>
        <p:nvSpPr>
          <p:cNvPr id="1845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5063" y="6454775"/>
            <a:ext cx="360362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5763" y="6454775"/>
            <a:ext cx="360362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AutoShape 2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0413" y="6454775"/>
            <a:ext cx="360362" cy="36036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0128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ОБЕСПЕЧЕНИЕ ХИМИЧЕСКОЙ ЗАЩИТЫ НАСЕЛЕНИЯ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071678"/>
            <a:ext cx="3857652" cy="46021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 невозможности покинуть зону поражения плотно закройте двери, окна, вентиляционные отверстия и дымоходы. Щели заклейте бумагой. При заражении аммиаком укрываться в полуподвальных или подвальных  помещениях. Хлором и фосгеном подняться на верхние этажи здания или высоты. </a:t>
            </a:r>
            <a:endParaRPr lang="ru-RU" sz="2400" dirty="0"/>
          </a:p>
        </p:txBody>
      </p:sp>
      <p:pic>
        <p:nvPicPr>
          <p:cNvPr id="5" name="Содержимое 4" descr="7abc3ec59e8f3aa88eb5b15b28760c3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43372" y="1928802"/>
            <a:ext cx="5000628" cy="4929198"/>
          </a:xfrm>
        </p:spPr>
      </p:pic>
      <p:sp>
        <p:nvSpPr>
          <p:cNvPr id="6" name="TextBox 5"/>
          <p:cNvSpPr txBox="1"/>
          <p:nvPr/>
        </p:nvSpPr>
        <p:spPr>
          <a:xfrm>
            <a:off x="1000068" y="11429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Как действовать при химической аварии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21443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Запомните 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1571625"/>
            <a:ext cx="6400800" cy="4786313"/>
          </a:xfrm>
        </p:spPr>
        <p:txBody>
          <a:bodyPr/>
          <a:lstStyle/>
          <a:p>
            <a:r>
              <a:rPr lang="ru-RU" sz="2800" dirty="0" smtClean="0"/>
              <a:t>Для уменьшения поражающего воздействия АХОВ на людей , находящихся во время химической аварии в зданиях и сооружениях , рекомендуется использовать различные подручные средства для усиления герметичности помещений . Этим можно в определенной степени уменьшить проникновение наружного воздуха в помещения и снизить концентрацию АХОВ.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11318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При движение на зараженной местности соблюдайте следующие правила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algn="just"/>
            <a:r>
              <a:rPr lang="ru-RU" sz="2800" b="1" dirty="0" smtClean="0"/>
              <a:t>Двигаться быстро, но не бегите и не поднимайте пыли</a:t>
            </a:r>
          </a:p>
          <a:p>
            <a:pPr algn="just"/>
            <a:r>
              <a:rPr lang="ru-RU" sz="2800" b="1" dirty="0" smtClean="0"/>
              <a:t>Не прислоняйтесь к зданиям и не касайтесь окружающих предметов</a:t>
            </a:r>
          </a:p>
          <a:p>
            <a:pPr algn="just"/>
            <a:r>
              <a:rPr lang="ru-RU" sz="2800" b="1" dirty="0" smtClean="0"/>
              <a:t>Не наступайте на встречающие в пыли капли жидкости или порошкообразной россыпи неизвестных веществ</a:t>
            </a:r>
          </a:p>
          <a:p>
            <a:pPr algn="just"/>
            <a:r>
              <a:rPr lang="ru-RU" sz="2800" b="1" dirty="0" smtClean="0"/>
              <a:t>Не снимайте средств индивидуальной защиты</a:t>
            </a:r>
          </a:p>
          <a:p>
            <a:pPr algn="just"/>
            <a:r>
              <a:rPr lang="ru-RU" sz="2800" b="1" dirty="0" smtClean="0"/>
              <a:t>Не принимайте пищу и не пейте воду</a:t>
            </a:r>
          </a:p>
        </p:txBody>
      </p:sp>
    </p:spTree>
  </p:cSld>
  <p:clrMapOvr>
    <a:masterClrMapping/>
  </p:clrMapOvr>
  <p:transition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285776"/>
            <a:ext cx="8229600" cy="182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Обеспечение химической защиты населения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00024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Химическая защита населения </a:t>
            </a:r>
            <a:r>
              <a:rPr lang="ru-RU" dirty="0" smtClean="0"/>
              <a:t>- это комплекс мероприятий ,направленных на обеспечение безопасности населения в чрезвычайных ситуациях</a:t>
            </a:r>
            <a:endParaRPr lang="ru-RU" dirty="0"/>
          </a:p>
        </p:txBody>
      </p:sp>
      <p:pic>
        <p:nvPicPr>
          <p:cNvPr id="4" name="Рисунок 3" descr="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694172"/>
            <a:ext cx="4286280" cy="28781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472518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действовать после химической аварии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24000"/>
            <a:ext cx="3571900" cy="460216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При первой возможности примите  душ. Заражённую одежду снимите и выбросите в определенное место для утилизации. Проведите влажную уборку помещения. Водопроводную воду, </a:t>
            </a:r>
            <a:r>
              <a:rPr lang="ru-RU" sz="2400" dirty="0" smtClean="0"/>
              <a:t>овощи, фрукты </a:t>
            </a:r>
            <a:r>
              <a:rPr lang="ru-RU" sz="2400" dirty="0" smtClean="0"/>
              <a:t>из огорода, мясо скота и птиц не употреблять до заключения об их безопасности.</a:t>
            </a:r>
            <a:endParaRPr lang="ru-RU" sz="2400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1142984"/>
            <a:ext cx="4711726" cy="550658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472518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действовать после химической аварии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подозрении на поражение АХОВ исключите любые физические нагрузки, примите обильное питьё (молоко, чай) и немедленно обратитесь к врачу.</a:t>
            </a:r>
            <a:endParaRPr lang="ru-RU" sz="2400" dirty="0"/>
          </a:p>
        </p:txBody>
      </p:sp>
      <p:pic>
        <p:nvPicPr>
          <p:cNvPr id="5" name="Содержимое 4" descr="608fe8aa9110c4649a82ca389ed0cc1b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57554" y="1714488"/>
            <a:ext cx="5429256" cy="4857760"/>
          </a:xfrm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571528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Проверьте себя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501122" cy="535782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1.Какие органы исполнительной власти осуществляют мероприятия по обеспечению химической безопасности населения?                                                                                        2. Какие средства индивидуальной защиты используются для защиты органов дыхания от воздействия АХОВ?                                      3.Какие мероприятия планируются и проводятся для обеспечения химической защиты населения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428652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После уроков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15304" cy="5143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Сформулируйте ответ с помощью знаний из предмета (Химия), почему при заражении аммиаком нужно укрываться в полуподвальных(подвальных) помещениях, а при заражении хлором и фосгеном подниматься на верхние этажи зданий.</a:t>
            </a:r>
            <a:endParaRPr lang="ru-RU" sz="3200" dirty="0"/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Практикум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2714620"/>
            <a:ext cx="8715436" cy="41433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1.Рассчитайте свой рост маски (шлема-маски) противогаза и проверьте  его правильность на уроке в школе.                                         2.Запишите в дневник безопасности  как действовать при химической аварии в месте вашего проживания.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529538" cy="8572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Использованные ресурсы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643998" cy="578645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1.Учебник ОБЖ 8класс.Авторы А.Т.Смирнов, Б.О.Хренников 2.Культура   безопасности   жизнедеятельности- </a:t>
            </a:r>
            <a:r>
              <a:rPr lang="en-AU" dirty="0" smtClean="0">
                <a:hlinkClick r:id="rId2"/>
              </a:rPr>
              <a:t>http://culture.mchs.gov.ru/testing/</a:t>
            </a:r>
            <a:r>
              <a:rPr lang="ru-RU" dirty="0" smtClean="0"/>
              <a:t>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dirty="0" smtClean="0"/>
              <a:t>.</a:t>
            </a:r>
            <a:r>
              <a:rPr lang="ru-RU" dirty="0" smtClean="0">
                <a:hlinkClick r:id="rId3"/>
              </a:rPr>
              <a:t>http://navara.time-out.ru                                          </a:t>
            </a:r>
            <a:r>
              <a:rPr lang="ru-RU" sz="2400" dirty="0" smtClean="0">
                <a:hlinkClick r:id="rId3"/>
              </a:rPr>
              <a:t>4.Портал  детской  безопасности  жизнедеятельности-                                                                                                           </a:t>
            </a:r>
            <a:r>
              <a:rPr lang="en-AU" dirty="0" smtClean="0">
                <a:hlinkClick r:id="rId4"/>
              </a:rPr>
              <a:t>http://www.spas-extreme.ru/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5.</a:t>
            </a:r>
            <a:r>
              <a:rPr lang="en-AU" dirty="0" smtClean="0">
                <a:hlinkClick r:id="rId5"/>
              </a:rPr>
              <a:t>http://images.yandex.ru/yandsearch?stype=image&amp;lr=47&amp;source=psearch&amp;text=http%3A%2F%2Fwww.technoavia.ru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СИЗ </a:t>
            </a:r>
            <a:r>
              <a:rPr lang="ru-RU" sz="2400" dirty="0" smtClean="0"/>
              <a:t>6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en-AU" sz="2400" dirty="0" smtClean="0">
                <a:solidFill>
                  <a:schemeClr val="tx1"/>
                </a:solidFill>
                <a:hlinkClick r:id="rId6"/>
              </a:rPr>
              <a:t>http://www.protivogas.ru/gal/pic/224.html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0029-029-Spasibo-za-vnima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ОБЕСПЕЧЕНИЕ  ХИМИЧЕСКОЙ ЗАЩИТЫ  НАСЕЛЕНИЯ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Меры по защите населения от химических аварий осуществляются силами и средствами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</a:t>
            </a:r>
            <a:r>
              <a:rPr lang="en-US" dirty="0" smtClean="0">
                <a:solidFill>
                  <a:srgbClr val="FFFF00"/>
                </a:solidFill>
              </a:rPr>
              <a:t>■</a:t>
            </a:r>
            <a:r>
              <a:rPr lang="en-US" dirty="0" smtClean="0"/>
              <a:t> </a:t>
            </a:r>
            <a:r>
              <a:rPr lang="ru-RU" dirty="0" smtClean="0"/>
              <a:t>предприятия </a:t>
            </a:r>
            <a:r>
              <a:rPr lang="en-US" dirty="0" smtClean="0"/>
              <a:t>              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■</a:t>
            </a:r>
            <a:r>
              <a:rPr lang="en-US" dirty="0" smtClean="0"/>
              <a:t> </a:t>
            </a:r>
            <a:r>
              <a:rPr lang="ru-RU" dirty="0" smtClean="0"/>
              <a:t>органами местного самоуправления 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FF00"/>
                </a:solidFill>
              </a:rPr>
              <a:t>■ </a:t>
            </a:r>
            <a:r>
              <a:rPr lang="ru-RU" dirty="0" smtClean="0"/>
              <a:t>органами исполнительной власти субъектов Российской Федерации</a:t>
            </a:r>
            <a:endParaRPr lang="ru-RU" dirty="0"/>
          </a:p>
        </p:txBody>
      </p:sp>
      <p:pic>
        <p:nvPicPr>
          <p:cNvPr id="4" name="Рисунок 3" descr="8b6b940a2d85f969fa79dbccbda6f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4429124" cy="3000372"/>
          </a:xfrm>
          <a:prstGeom prst="rect">
            <a:avLst/>
          </a:prstGeom>
        </p:spPr>
      </p:pic>
      <p:pic>
        <p:nvPicPr>
          <p:cNvPr id="5" name="Рисунок 4" descr="1981-zdanie_ispolkoma_gorodskogo_soveta_narodnyh_deputatov_radishcheva_du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4643438" cy="2643182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ОБЕСПЕЧЕНИЕ  ХИМИЧЕСКОЙ ЗАЩИТЫ   НАСЕЛЕНИЯ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Основные мероприятия по химической защите населения включают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своевременное обнаружение возникновения химической аварии и оповещение о ней                </a:t>
            </a:r>
            <a:r>
              <a:rPr lang="ru-RU" dirty="0" smtClean="0">
                <a:solidFill>
                  <a:srgbClr val="FFFF00"/>
                </a:solidFill>
              </a:rPr>
              <a:t>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обеспечение населения, персонала аварийного объекта и участников ликвидации последствий химической аварии средствами индивидуальной защиты органов дыхания и кожи и применение этих средств        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■ </a:t>
            </a:r>
            <a:r>
              <a:rPr lang="ru-RU" dirty="0" smtClean="0"/>
              <a:t>укрытие населения и персонала в убежищах, обеспечивающих защиту от АХОВ.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476250"/>
            <a:ext cx="8135938" cy="936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 СПОСОБЫ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НАСЕЛЕНИЯ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АХОВ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1844675"/>
            <a:ext cx="8066087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Использование средств индивидуальной защиты органов дыхания и кожи;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3068638"/>
            <a:ext cx="8064500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Использование защитных сооружений (убежищ);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516563"/>
            <a:ext cx="8066088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Эвакуация населения из зон возможного заражения.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4292600"/>
            <a:ext cx="8066087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Временное укрытие населения в жилых и производственных зданиях;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71472" y="3071810"/>
            <a:ext cx="3784600" cy="650875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 dirty="0"/>
              <a:t> Противогазы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14313" y="260350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       </a:t>
            </a:r>
            <a:r>
              <a:rPr lang="ru-RU" sz="3200" b="1" dirty="0">
                <a:solidFill>
                  <a:srgbClr val="FFFF00"/>
                </a:solidFill>
              </a:rPr>
              <a:t>Средства  защиты  органов  дыхания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3744913" cy="65405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 dirty="0"/>
              <a:t> Респираторы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539750" y="4365625"/>
            <a:ext cx="3744913" cy="59848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1"/>
              <a:t> Самоспасатели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539750" y="4941888"/>
            <a:ext cx="3744913" cy="6604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 dirty="0"/>
              <a:t> Простейшие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4716463" y="4221163"/>
            <a:ext cx="4032250" cy="965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 dirty="0"/>
              <a:t> Дыхательные аппараты</a:t>
            </a:r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4716463" y="3716338"/>
            <a:ext cx="4032250" cy="5984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1"/>
              <a:t> КИП</a:t>
            </a: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4716463" y="3068638"/>
            <a:ext cx="4032250" cy="6604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 dirty="0"/>
              <a:t> Противогазы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4716463" y="5157788"/>
            <a:ext cx="4032250" cy="53816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 dirty="0"/>
              <a:t> </a:t>
            </a:r>
            <a:r>
              <a:rPr lang="ru-RU" sz="2800" b="1" dirty="0" err="1"/>
              <a:t>Самоспасатели</a:t>
            </a:r>
            <a:endParaRPr lang="ru-RU" sz="2800" b="1" dirty="0"/>
          </a:p>
        </p:txBody>
      </p:sp>
      <p:sp>
        <p:nvSpPr>
          <p:cNvPr id="208910" name="AutoShape 14"/>
          <p:cNvSpPr>
            <a:spLocks noChangeArrowheads="1"/>
          </p:cNvSpPr>
          <p:nvPr/>
        </p:nvSpPr>
        <p:spPr bwMode="auto">
          <a:xfrm>
            <a:off x="2339975" y="2492375"/>
            <a:ext cx="144463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rgbClr val="0000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8911" name="AutoShape 15"/>
          <p:cNvSpPr>
            <a:spLocks noChangeArrowheads="1"/>
          </p:cNvSpPr>
          <p:nvPr/>
        </p:nvSpPr>
        <p:spPr bwMode="auto">
          <a:xfrm>
            <a:off x="6588125" y="2492375"/>
            <a:ext cx="144463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rgbClr val="0000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1" name="Oval 16"/>
          <p:cNvSpPr>
            <a:spLocks noChangeArrowheads="1"/>
          </p:cNvSpPr>
          <p:nvPr/>
        </p:nvSpPr>
        <p:spPr bwMode="auto">
          <a:xfrm>
            <a:off x="539750" y="1341438"/>
            <a:ext cx="3744913" cy="115252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3744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</a:rPr>
              <a:t> Фильтрующие</a:t>
            </a:r>
          </a:p>
        </p:txBody>
      </p:sp>
      <p:sp>
        <p:nvSpPr>
          <p:cNvPr id="7183" name="Oval 18"/>
          <p:cNvSpPr>
            <a:spLocks noChangeArrowheads="1"/>
          </p:cNvSpPr>
          <p:nvPr/>
        </p:nvSpPr>
        <p:spPr bwMode="auto">
          <a:xfrm>
            <a:off x="4716463" y="1341438"/>
            <a:ext cx="3959225" cy="11303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4716463" y="1628775"/>
            <a:ext cx="395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FF"/>
                </a:solidFill>
              </a:rPr>
              <a:t>Изолирующие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nimBg="1"/>
      <p:bldP spid="208903" grpId="0" animBg="1"/>
      <p:bldP spid="208904" grpId="0" animBg="1"/>
      <p:bldP spid="208905" grpId="0" animBg="1"/>
      <p:bldP spid="208906" grpId="0" animBg="1"/>
      <p:bldP spid="208907" grpId="0" animBg="1"/>
      <p:bldP spid="208908" grpId="0" animBg="1"/>
      <p:bldP spid="208909" grpId="0" animBg="1"/>
      <p:bldP spid="208910" grpId="0" animBg="1"/>
      <p:bldP spid="2089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Противогазы</a:t>
            </a:r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3"/>
          </p:nvPr>
        </p:nvSpPr>
        <p:spPr>
          <a:xfrm>
            <a:off x="4857750" y="5500688"/>
            <a:ext cx="4041775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Противогаз ГП-7 </a:t>
            </a:r>
          </a:p>
        </p:txBody>
      </p:sp>
      <p:sp>
        <p:nvSpPr>
          <p:cNvPr id="24580" name="Содержимое 4"/>
          <p:cNvSpPr>
            <a:spLocks noGrp="1"/>
          </p:cNvSpPr>
          <p:nvPr>
            <p:ph sz="quarter" idx="2"/>
          </p:nvPr>
        </p:nvSpPr>
        <p:spPr>
          <a:xfrm>
            <a:off x="214313" y="1714500"/>
            <a:ext cx="4214812" cy="48577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Предназначен для защиты органов дыхания, зрения и лица человека от отравляющих веществ (ОВ), радиоактивной пыли (РП), биологических аэрозолей (БА) и других вредных примесей. </a:t>
            </a:r>
          </a:p>
        </p:txBody>
      </p:sp>
      <p:pic>
        <p:nvPicPr>
          <p:cNvPr id="24581" name="Рисунок 1" descr="Противогаз ГП-7"/>
          <p:cNvPicPr>
            <a:picLocks noChangeAspect="1" noChangeArrowheads="1"/>
          </p:cNvPicPr>
          <p:nvPr/>
        </p:nvPicPr>
        <p:blipFill>
          <a:blip r:embed="rId3"/>
          <a:srcRect t="13333" r="10071" b="11052"/>
          <a:stretch>
            <a:fillRect/>
          </a:stretch>
        </p:blipFill>
        <p:spPr bwMode="auto">
          <a:xfrm>
            <a:off x="5214938" y="1500188"/>
            <a:ext cx="3429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14988" y="2492375"/>
            <a:ext cx="327818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>
                <a:solidFill>
                  <a:srgbClr val="0000FF"/>
                </a:solidFill>
              </a:rPr>
              <a:t>Изолирующие противогазы:</a:t>
            </a:r>
          </a:p>
        </p:txBody>
      </p:sp>
      <p:pic>
        <p:nvPicPr>
          <p:cNvPr id="10243" name="Picture 3" descr="ИП-4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2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11863" y="4005263"/>
            <a:ext cx="2374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ИП-4М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(ИП-46М,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ИП-6)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233363"/>
            <a:ext cx="3044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66"/>
                </a:solidFill>
              </a:rPr>
              <a:t>СИЗ ОД: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1760</TotalTime>
  <Words>1082</Words>
  <Application>Microsoft Office PowerPoint</Application>
  <PresentationFormat>Экран (4:3)</PresentationFormat>
  <Paragraphs>175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Тема  Урока  8класс</vt:lpstr>
      <vt:lpstr>Цель урока:</vt:lpstr>
      <vt:lpstr>Обеспечение химической защиты населения</vt:lpstr>
      <vt:lpstr>ОБЕСПЕЧЕНИЕ  ХИМИЧЕСКОЙ ЗАЩИТЫ  НАСЕЛЕНИЯ</vt:lpstr>
      <vt:lpstr>ОБЕСПЕЧЕНИЕ  ХИМИЧЕСКОЙ ЗАЩИТЫ   НАСЕЛЕНИЯ</vt:lpstr>
      <vt:lpstr>Слайд 6</vt:lpstr>
      <vt:lpstr>Слайд 7</vt:lpstr>
      <vt:lpstr>Противогазы</vt:lpstr>
      <vt:lpstr>Слайд 9</vt:lpstr>
      <vt:lpstr>Устройство противогаза</vt:lpstr>
      <vt:lpstr>Подбор размера ГП-5</vt:lpstr>
      <vt:lpstr>Слайд 12</vt:lpstr>
      <vt:lpstr>Слайд 13</vt:lpstr>
      <vt:lpstr>Изготовление ВМП</vt:lpstr>
      <vt:lpstr>Это интересно </vt:lpstr>
      <vt:lpstr>Слайд 16</vt:lpstr>
      <vt:lpstr>Слайд 17</vt:lpstr>
      <vt:lpstr>Слайд 18</vt:lpstr>
      <vt:lpstr>Слайд 19</vt:lpstr>
      <vt:lpstr>Слайд 20</vt:lpstr>
      <vt:lpstr>Запомни</vt:lpstr>
      <vt:lpstr>Слайд 22</vt:lpstr>
      <vt:lpstr>Слайд 23</vt:lpstr>
      <vt:lpstr>Способы эвакуации населения </vt:lpstr>
      <vt:lpstr>Правила поведения при авариях с выбросом АХОВ</vt:lpstr>
      <vt:lpstr>Слайд 26</vt:lpstr>
      <vt:lpstr>ОБЕСПЕЧЕНИЕ ХИМИЧЕСКОЙ ЗАЩИТЫ НАСЕЛЕНИЯ</vt:lpstr>
      <vt:lpstr>Запомните !</vt:lpstr>
      <vt:lpstr>При движение на зараженной местности соблюдайте следующие правила</vt:lpstr>
      <vt:lpstr>Как действовать после химической аварии</vt:lpstr>
      <vt:lpstr>Как действовать после химической аварии</vt:lpstr>
      <vt:lpstr>Проверьте себя</vt:lpstr>
      <vt:lpstr>После уроков</vt:lpstr>
      <vt:lpstr>Практикум</vt:lpstr>
      <vt:lpstr>Использованные ресурсы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new</cp:lastModifiedBy>
  <cp:revision>78</cp:revision>
  <dcterms:created xsi:type="dcterms:W3CDTF">2013-10-20T17:40:03Z</dcterms:created>
  <dcterms:modified xsi:type="dcterms:W3CDTF">2015-12-05T07:08:36Z</dcterms:modified>
</cp:coreProperties>
</file>